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3.jpeg" ContentType="image/jpeg"/>
  <Override PartName="/ppt/media/image5.png" ContentType="image/png"/>
  <Override PartName="/ppt/media/image4.png" ContentType="image/pn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72337E-6A40-48FB-9F2F-FBE01C39FB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48C3E4B-DB59-4221-8EDA-575ECBBE78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11FECAE8-EB09-4976-9B76-C304309F30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E3C7CC-8396-42EE-B487-3B8CB942AB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6EE985F-1D7A-4C35-B1EA-3CFD8E84EB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3357371-4C51-4038-B0B6-8FA5C8188C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688865F-550B-42EA-BA8B-CAAE651D82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76E193A-48C7-4171-8D01-69D25E43B6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5B90B9F-AC82-4AE0-833A-59A935E7E9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C58334C-11C3-4F43-99BA-19EF40AD73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3EAF525-14D7-4037-B638-482FB70D70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655BE6-743B-4F48-B8B7-587D34111B4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95B4AF-A0FC-4CF2-87AB-6E991B85889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C4C7159-011F-48D8-8529-5879DD7D3B6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0AAB82F-D42A-41A3-A13D-9F4C67FB0AE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D5F3F0C-333C-4E77-BABF-5F89823C821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8E69755-3F48-4753-8668-9EE7BEC4C7E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283458-7518-4213-8CED-8F8D7BB19E8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1AC9B2-2048-43B1-BA05-4B4FE22004F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3AD8454-84BB-4CBA-ACD8-D13CAFC4210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A05965-4046-4B7E-AD4B-776EC876CE8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DF2A588-3004-421C-8057-7787785FD2B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-1050840" y="-5993280"/>
            <a:ext cx="19876680" cy="19876680"/>
          </a:xfrm>
          <a:custGeom>
            <a:avLst/>
            <a:gdLst>
              <a:gd name="textAreaLeft" fmla="*/ 0 w 19876680"/>
              <a:gd name="textAreaRight" fmla="*/ 19877040 w 19876680"/>
              <a:gd name="textAreaTop" fmla="*/ 0 h 19876680"/>
              <a:gd name="textAreaBottom" fmla="*/ 19877040 h 19876680"/>
            </a:gdLst>
            <a:ahLst/>
            <a:rect l="textAreaLeft" t="textAreaTop" r="textAreaRight" b="textAreaBottom"/>
            <a:pathLst>
              <a:path w="19877064" h="19877064">
                <a:moveTo>
                  <a:pt x="0" y="0"/>
                </a:moveTo>
                <a:lnTo>
                  <a:pt x="19877064" y="0"/>
                </a:lnTo>
                <a:lnTo>
                  <a:pt x="19877064" y="19877064"/>
                </a:lnTo>
                <a:lnTo>
                  <a:pt x="0" y="198770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3"/>
          <p:cNvSpPr/>
          <p:nvPr/>
        </p:nvSpPr>
        <p:spPr>
          <a:xfrm>
            <a:off x="1318320" y="2223000"/>
            <a:ext cx="15650640" cy="50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049"/>
              </a:lnSpc>
              <a:tabLst>
                <a:tab algn="l" pos="0"/>
              </a:tabLst>
            </a:pPr>
            <a:r>
              <a:rPr b="0" lang="en-US" sz="14320" spc="-1" strike="noStrike">
                <a:solidFill>
                  <a:srgbClr val="4dee52"/>
                </a:solidFill>
                <a:latin typeface="Disket Mono Bold"/>
              </a:rPr>
              <a:t>HUNDIR LA</a:t>
            </a:r>
            <a:endParaRPr b="0" lang="es-ES" sz="1432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20049"/>
              </a:lnSpc>
              <a:tabLst>
                <a:tab algn="l" pos="0"/>
              </a:tabLst>
            </a:pPr>
            <a:r>
              <a:rPr b="0" lang="en-US" sz="14320" spc="-1" strike="noStrike">
                <a:solidFill>
                  <a:srgbClr val="4dee52"/>
                </a:solidFill>
                <a:latin typeface="Disket Mono Bold"/>
              </a:rPr>
              <a:t>FLOTA</a:t>
            </a:r>
            <a:endParaRPr b="0" lang="es-ES" sz="143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4302720" y="914400"/>
            <a:ext cx="916956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2"/>
          <p:cNvSpPr/>
          <p:nvPr/>
        </p:nvSpPr>
        <p:spPr>
          <a:xfrm>
            <a:off x="0" y="-738360"/>
            <a:ext cx="18287640" cy="12512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2512520"/>
              <a:gd name="textAreaBottom" fmla="*/ 12512880 h 12512520"/>
            </a:gdLst>
            <a:ahLst/>
            <a:rect l="textAreaLeft" t="textAreaTop" r="textAreaRight" b="textAreaBottom"/>
            <a:pathLst>
              <a:path w="18288000" h="12512842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3"/>
          <p:cNvSpPr/>
          <p:nvPr/>
        </p:nvSpPr>
        <p:spPr>
          <a:xfrm>
            <a:off x="4741920" y="626760"/>
            <a:ext cx="880380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r>
              <a:rPr b="0" lang="en-US" sz="5420" spc="-1" strike="noStrike">
                <a:solidFill>
                  <a:srgbClr val="329935"/>
                </a:solidFill>
                <a:latin typeface="Disket Mono Bold"/>
              </a:rPr>
              <a:t>EL CLÁSICO REGRESA</a:t>
            </a:r>
            <a:endParaRPr b="0" lang="es-ES" sz="54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Box 4"/>
          <p:cNvSpPr/>
          <p:nvPr/>
        </p:nvSpPr>
        <p:spPr>
          <a:xfrm>
            <a:off x="848160" y="2211480"/>
            <a:ext cx="32241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4dee52"/>
                </a:solidFill>
                <a:latin typeface="Disket Mono Bold"/>
              </a:rPr>
              <a:t>OBJETIVO: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Box 5"/>
          <p:cNvSpPr/>
          <p:nvPr/>
        </p:nvSpPr>
        <p:spPr>
          <a:xfrm>
            <a:off x="4072680" y="2230560"/>
            <a:ext cx="14214960" cy="62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  <a:tabLst>
                <a:tab algn="l" pos="0"/>
              </a:tabLst>
            </a:pPr>
            <a:r>
              <a:rPr b="0" lang="en-US" sz="3520" spc="-1" strike="noStrike">
                <a:solidFill>
                  <a:srgbClr val="4dee52"/>
                </a:solidFill>
                <a:latin typeface="Disket Mono Bold"/>
              </a:rPr>
              <a:t>CODIFICACIÓN EN PYTHON DE HUNDIR LA FLOTA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TextBox 6"/>
          <p:cNvSpPr/>
          <p:nvPr/>
        </p:nvSpPr>
        <p:spPr>
          <a:xfrm>
            <a:off x="848160" y="3200400"/>
            <a:ext cx="26103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MOTIVO: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TextBox 7"/>
          <p:cNvSpPr/>
          <p:nvPr/>
        </p:nvSpPr>
        <p:spPr>
          <a:xfrm>
            <a:off x="4370040" y="3296160"/>
            <a:ext cx="1327140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371"/>
              </a:lnSpc>
              <a:tabLst>
                <a:tab algn="l" pos="0"/>
              </a:tabLst>
            </a:pPr>
            <a:r>
              <a:rPr b="0" lang="en-US" sz="3120" spc="-1" strike="noStrike">
                <a:solidFill>
                  <a:srgbClr val="0a200b"/>
                </a:solidFill>
                <a:latin typeface="Disket Mono Bold"/>
              </a:rPr>
              <a:t>PROYECTO CALIFICATIVO DEL BOOTCAMP EN DATA SCIENCE</a:t>
            </a:r>
            <a:endParaRPr b="0" lang="es-ES" sz="3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TextBox 8"/>
          <p:cNvSpPr/>
          <p:nvPr/>
        </p:nvSpPr>
        <p:spPr>
          <a:xfrm>
            <a:off x="848160" y="4188960"/>
            <a:ext cx="289944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ALCANCE: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TextBox 9"/>
          <p:cNvSpPr/>
          <p:nvPr/>
        </p:nvSpPr>
        <p:spPr>
          <a:xfrm>
            <a:off x="4370040" y="4208040"/>
            <a:ext cx="13271400" cy="18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xtBox 10"/>
          <p:cNvSpPr/>
          <p:nvPr/>
        </p:nvSpPr>
        <p:spPr>
          <a:xfrm>
            <a:off x="848160" y="6597360"/>
            <a:ext cx="429192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METODOLOGIA: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TextBox 11"/>
          <p:cNvSpPr/>
          <p:nvPr/>
        </p:nvSpPr>
        <p:spPr>
          <a:xfrm>
            <a:off x="5842440" y="6607080"/>
            <a:ext cx="1179900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352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0a200b"/>
                </a:solidFill>
                <a:latin typeface="Disket Mono Bold"/>
              </a:rPr>
              <a:t>PROGRAMACIÓN ORIENTADA A OBJETOS</a:t>
            </a:r>
            <a:endParaRPr b="0" lang="es-ES" sz="38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extBox 12"/>
          <p:cNvSpPr/>
          <p:nvPr/>
        </p:nvSpPr>
        <p:spPr>
          <a:xfrm>
            <a:off x="848160" y="7586280"/>
            <a:ext cx="412128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REQUERIDOR: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TextBox 13"/>
          <p:cNvSpPr/>
          <p:nvPr/>
        </p:nvSpPr>
        <p:spPr>
          <a:xfrm>
            <a:off x="5842440" y="7586280"/>
            <a:ext cx="117990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THE BRIDGE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2"/>
          <p:cNvSpPr/>
          <p:nvPr/>
        </p:nvSpPr>
        <p:spPr>
          <a:xfrm>
            <a:off x="0" y="-738360"/>
            <a:ext cx="18287640" cy="12512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2512520"/>
              <a:gd name="textAreaBottom" fmla="*/ 12512880 h 12512520"/>
            </a:gdLst>
            <a:ahLst/>
            <a:rect l="textAreaLeft" t="textAreaTop" r="textAreaRight" b="textAreaBottom"/>
            <a:pathLst>
              <a:path w="18288000" h="12512842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3"/>
          <p:cNvSpPr/>
          <p:nvPr/>
        </p:nvSpPr>
        <p:spPr>
          <a:xfrm>
            <a:off x="4741920" y="626760"/>
            <a:ext cx="880380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r>
              <a:rPr b="0" lang="en-US" sz="5420" spc="-1" strike="noStrike">
                <a:solidFill>
                  <a:srgbClr val="329935"/>
                </a:solidFill>
                <a:latin typeface="Disket Mono Bold"/>
              </a:rPr>
              <a:t>EL CLÁSICO REGRESA</a:t>
            </a:r>
            <a:endParaRPr b="0" lang="es-ES" sz="54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4"/>
          <p:cNvSpPr/>
          <p:nvPr/>
        </p:nvSpPr>
        <p:spPr>
          <a:xfrm>
            <a:off x="848160" y="2211480"/>
            <a:ext cx="32241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OBJETIVO: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Box 5"/>
          <p:cNvSpPr/>
          <p:nvPr/>
        </p:nvSpPr>
        <p:spPr>
          <a:xfrm>
            <a:off x="4072680" y="2230560"/>
            <a:ext cx="14214960" cy="62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  <a:tabLst>
                <a:tab algn="l" pos="0"/>
              </a:tabLst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CODIFICACIÓN EN PYTHON DE HUNDIR LA FLOTA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Box 6"/>
          <p:cNvSpPr/>
          <p:nvPr/>
        </p:nvSpPr>
        <p:spPr>
          <a:xfrm>
            <a:off x="848160" y="3200400"/>
            <a:ext cx="26103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4dee52"/>
                </a:solidFill>
                <a:latin typeface="Disket Mono Bold"/>
              </a:rPr>
              <a:t>MOTIVO: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Box 7"/>
          <p:cNvSpPr/>
          <p:nvPr/>
        </p:nvSpPr>
        <p:spPr>
          <a:xfrm>
            <a:off x="4370040" y="3296160"/>
            <a:ext cx="1327140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371"/>
              </a:lnSpc>
              <a:tabLst>
                <a:tab algn="l" pos="0"/>
              </a:tabLst>
            </a:pPr>
            <a:r>
              <a:rPr b="0" lang="en-US" sz="3120" spc="-1" strike="noStrike">
                <a:solidFill>
                  <a:srgbClr val="4dee52"/>
                </a:solidFill>
                <a:latin typeface="Disket Mono Bold"/>
              </a:rPr>
              <a:t>PROYECTO CALIFICATIVO DEL BOOTCAMP DATA SCIENCE</a:t>
            </a:r>
            <a:endParaRPr b="0" lang="es-ES" sz="3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Box 8"/>
          <p:cNvSpPr/>
          <p:nvPr/>
        </p:nvSpPr>
        <p:spPr>
          <a:xfrm>
            <a:off x="848160" y="4188960"/>
            <a:ext cx="289944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ALCANCE: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Box 9"/>
          <p:cNvSpPr/>
          <p:nvPr/>
        </p:nvSpPr>
        <p:spPr>
          <a:xfrm>
            <a:off x="4370040" y="4208040"/>
            <a:ext cx="13271400" cy="18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Box 10"/>
          <p:cNvSpPr/>
          <p:nvPr/>
        </p:nvSpPr>
        <p:spPr>
          <a:xfrm>
            <a:off x="848160" y="6597360"/>
            <a:ext cx="429192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METODOLOGIA: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Box 11"/>
          <p:cNvSpPr/>
          <p:nvPr/>
        </p:nvSpPr>
        <p:spPr>
          <a:xfrm>
            <a:off x="5842440" y="6607080"/>
            <a:ext cx="1179900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352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0a200b"/>
                </a:solidFill>
                <a:latin typeface="Disket Mono Bold"/>
              </a:rPr>
              <a:t>PROGRAMACIÓN ORIENTADA A OBJETOS</a:t>
            </a:r>
            <a:endParaRPr b="0" lang="es-ES" sz="38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Box 12"/>
          <p:cNvSpPr/>
          <p:nvPr/>
        </p:nvSpPr>
        <p:spPr>
          <a:xfrm>
            <a:off x="848160" y="7586280"/>
            <a:ext cx="412128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REQUERIDOR: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Box 13"/>
          <p:cNvSpPr/>
          <p:nvPr/>
        </p:nvSpPr>
        <p:spPr>
          <a:xfrm>
            <a:off x="5842440" y="7586280"/>
            <a:ext cx="117990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THE BRIDGE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-738360"/>
            <a:ext cx="18287640" cy="12512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2512520"/>
              <a:gd name="textAreaBottom" fmla="*/ 12512880 h 12512520"/>
            </a:gdLst>
            <a:ahLst/>
            <a:rect l="textAreaLeft" t="textAreaTop" r="textAreaRight" b="textAreaBottom"/>
            <a:pathLst>
              <a:path w="18288000" h="12512842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3"/>
          <p:cNvSpPr/>
          <p:nvPr/>
        </p:nvSpPr>
        <p:spPr>
          <a:xfrm>
            <a:off x="4741920" y="626760"/>
            <a:ext cx="880380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r>
              <a:rPr b="0" lang="en-US" sz="5420" spc="-1" strike="noStrike">
                <a:solidFill>
                  <a:srgbClr val="329935"/>
                </a:solidFill>
                <a:latin typeface="Disket Mono Bold"/>
              </a:rPr>
              <a:t>EL CLÁSICO REGRESA</a:t>
            </a:r>
            <a:endParaRPr b="0" lang="es-ES" sz="54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TextBox 4"/>
          <p:cNvSpPr/>
          <p:nvPr/>
        </p:nvSpPr>
        <p:spPr>
          <a:xfrm>
            <a:off x="848160" y="2211480"/>
            <a:ext cx="32241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OBJETIVO: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Box 5"/>
          <p:cNvSpPr/>
          <p:nvPr/>
        </p:nvSpPr>
        <p:spPr>
          <a:xfrm>
            <a:off x="4072680" y="2230560"/>
            <a:ext cx="14214960" cy="62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  <a:tabLst>
                <a:tab algn="l" pos="0"/>
              </a:tabLst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CODIFICACIÓN EN PYTHON DE HUNDIR LA FLOTA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TextBox 6"/>
          <p:cNvSpPr/>
          <p:nvPr/>
        </p:nvSpPr>
        <p:spPr>
          <a:xfrm>
            <a:off x="848160" y="3200400"/>
            <a:ext cx="26103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MOTIVO: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Box 7"/>
          <p:cNvSpPr/>
          <p:nvPr/>
        </p:nvSpPr>
        <p:spPr>
          <a:xfrm>
            <a:off x="4370040" y="3296160"/>
            <a:ext cx="1327140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371"/>
              </a:lnSpc>
              <a:tabLst>
                <a:tab algn="l" pos="0"/>
              </a:tabLst>
            </a:pPr>
            <a:r>
              <a:rPr b="0" lang="en-US" sz="3120" spc="-1" strike="noStrik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  <a:endParaRPr b="0" lang="es-ES" sz="3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8"/>
          <p:cNvSpPr/>
          <p:nvPr/>
        </p:nvSpPr>
        <p:spPr>
          <a:xfrm>
            <a:off x="848160" y="4188960"/>
            <a:ext cx="289944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4dee52"/>
                </a:solidFill>
                <a:latin typeface="Disket Mono Bold"/>
              </a:rPr>
              <a:t>ALCANCE: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4370040" y="4208040"/>
            <a:ext cx="13271400" cy="18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</a:pPr>
            <a:r>
              <a:rPr b="0" lang="en-US" sz="3520" spc="-1" strike="noStrike">
                <a:solidFill>
                  <a:srgbClr val="4dee52"/>
                </a:solidFill>
                <a:latin typeface="Disket Mono Bold"/>
              </a:rPr>
              <a:t>EL PROYECTO SE CENTRA EN EL USO ÚNICAMENTE DE LAS HERRAMIENTAS VISTAS HASTA EL SPRINT 3 - ALGEBRA DE NUMPY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TextBox 10"/>
          <p:cNvSpPr/>
          <p:nvPr/>
        </p:nvSpPr>
        <p:spPr>
          <a:xfrm>
            <a:off x="848160" y="6597360"/>
            <a:ext cx="429192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METODOLOGIA: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Box 11"/>
          <p:cNvSpPr/>
          <p:nvPr/>
        </p:nvSpPr>
        <p:spPr>
          <a:xfrm>
            <a:off x="5842440" y="6607080"/>
            <a:ext cx="1179900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352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0a200b"/>
                </a:solidFill>
                <a:latin typeface="Disket Mono Bold"/>
              </a:rPr>
              <a:t>PROGRAMACIÓN ORIENTADA A OBJETOS</a:t>
            </a:r>
            <a:endParaRPr b="0" lang="es-ES" sz="38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TextBox 12"/>
          <p:cNvSpPr/>
          <p:nvPr/>
        </p:nvSpPr>
        <p:spPr>
          <a:xfrm>
            <a:off x="848160" y="7586280"/>
            <a:ext cx="412128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REQUERIDOR: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Box 13"/>
          <p:cNvSpPr/>
          <p:nvPr/>
        </p:nvSpPr>
        <p:spPr>
          <a:xfrm>
            <a:off x="5842440" y="7586280"/>
            <a:ext cx="117990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THE BRIDGE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2"/>
          <p:cNvSpPr/>
          <p:nvPr/>
        </p:nvSpPr>
        <p:spPr>
          <a:xfrm>
            <a:off x="0" y="-738360"/>
            <a:ext cx="18287640" cy="12512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2512520"/>
              <a:gd name="textAreaBottom" fmla="*/ 12512880 h 12512520"/>
            </a:gdLst>
            <a:ahLst/>
            <a:rect l="textAreaLeft" t="textAreaTop" r="textAreaRight" b="textAreaBottom"/>
            <a:pathLst>
              <a:path w="18288000" h="12512842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3"/>
          <p:cNvSpPr/>
          <p:nvPr/>
        </p:nvSpPr>
        <p:spPr>
          <a:xfrm>
            <a:off x="4741920" y="626760"/>
            <a:ext cx="880380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r>
              <a:rPr b="0" lang="en-US" sz="5420" spc="-1" strike="noStrike">
                <a:solidFill>
                  <a:srgbClr val="329935"/>
                </a:solidFill>
                <a:latin typeface="Disket Mono Bold"/>
              </a:rPr>
              <a:t>EL CLÁSICO REGRESA</a:t>
            </a:r>
            <a:endParaRPr b="0" lang="es-ES" sz="54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Box 4"/>
          <p:cNvSpPr/>
          <p:nvPr/>
        </p:nvSpPr>
        <p:spPr>
          <a:xfrm>
            <a:off x="848160" y="2211480"/>
            <a:ext cx="32241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OBJETIVO: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Box 5"/>
          <p:cNvSpPr/>
          <p:nvPr/>
        </p:nvSpPr>
        <p:spPr>
          <a:xfrm>
            <a:off x="4072680" y="2230560"/>
            <a:ext cx="14214960" cy="62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  <a:tabLst>
                <a:tab algn="l" pos="0"/>
              </a:tabLst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CODIFICACIÓN EN PYTHON DE HUNDIR LA FLOTA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extBox 6"/>
          <p:cNvSpPr/>
          <p:nvPr/>
        </p:nvSpPr>
        <p:spPr>
          <a:xfrm>
            <a:off x="848160" y="3200400"/>
            <a:ext cx="26103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MOTIVO: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Box 7"/>
          <p:cNvSpPr/>
          <p:nvPr/>
        </p:nvSpPr>
        <p:spPr>
          <a:xfrm>
            <a:off x="4370040" y="3296160"/>
            <a:ext cx="1327140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371"/>
              </a:lnSpc>
              <a:tabLst>
                <a:tab algn="l" pos="0"/>
              </a:tabLst>
            </a:pPr>
            <a:r>
              <a:rPr b="0" lang="en-US" sz="3120" spc="-1" strike="noStrik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  <a:endParaRPr b="0" lang="es-ES" sz="3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TextBox 8"/>
          <p:cNvSpPr/>
          <p:nvPr/>
        </p:nvSpPr>
        <p:spPr>
          <a:xfrm>
            <a:off x="848160" y="4188960"/>
            <a:ext cx="289944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ALCANCE: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extBox 9"/>
          <p:cNvSpPr/>
          <p:nvPr/>
        </p:nvSpPr>
        <p:spPr>
          <a:xfrm>
            <a:off x="4370040" y="4208040"/>
            <a:ext cx="13271400" cy="18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848160" y="6597360"/>
            <a:ext cx="429192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4dee52"/>
                </a:solidFill>
                <a:latin typeface="Disket Mono Bold"/>
              </a:rPr>
              <a:t>METODOLOGÍA: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TextBox 11"/>
          <p:cNvSpPr/>
          <p:nvPr/>
        </p:nvSpPr>
        <p:spPr>
          <a:xfrm>
            <a:off x="5842440" y="6607080"/>
            <a:ext cx="1179900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352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4dee52"/>
                </a:solidFill>
                <a:latin typeface="Disket Mono Bold"/>
              </a:rPr>
              <a:t>PROGRAMACIÓN ORIENTADA A OBJETOS</a:t>
            </a:r>
            <a:endParaRPr b="0" lang="es-ES" sz="38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TextBox 12"/>
          <p:cNvSpPr/>
          <p:nvPr/>
        </p:nvSpPr>
        <p:spPr>
          <a:xfrm>
            <a:off x="848160" y="7586280"/>
            <a:ext cx="412128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REQUERIDOR: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TextBox 13"/>
          <p:cNvSpPr/>
          <p:nvPr/>
        </p:nvSpPr>
        <p:spPr>
          <a:xfrm>
            <a:off x="5842440" y="7586280"/>
            <a:ext cx="117990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THE BRIDGE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"/>
          <p:cNvSpPr/>
          <p:nvPr/>
        </p:nvSpPr>
        <p:spPr>
          <a:xfrm>
            <a:off x="0" y="-738360"/>
            <a:ext cx="18287640" cy="12512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2512520"/>
              <a:gd name="textAreaBottom" fmla="*/ 12512880 h 12512520"/>
            </a:gdLst>
            <a:ahLst/>
            <a:rect l="textAreaLeft" t="textAreaTop" r="textAreaRight" b="textAreaBottom"/>
            <a:pathLst>
              <a:path w="18288000" h="12512842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Box 3"/>
          <p:cNvSpPr/>
          <p:nvPr/>
        </p:nvSpPr>
        <p:spPr>
          <a:xfrm>
            <a:off x="4741920" y="626760"/>
            <a:ext cx="880380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r>
              <a:rPr b="0" lang="en-US" sz="5420" spc="-1" strike="noStrike">
                <a:solidFill>
                  <a:srgbClr val="329935"/>
                </a:solidFill>
                <a:latin typeface="Disket Mono Bold"/>
              </a:rPr>
              <a:t>EL CLÁSICO REGRESA</a:t>
            </a:r>
            <a:endParaRPr b="0" lang="es-ES" sz="54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TextBox 4"/>
          <p:cNvSpPr/>
          <p:nvPr/>
        </p:nvSpPr>
        <p:spPr>
          <a:xfrm>
            <a:off x="848160" y="2211480"/>
            <a:ext cx="32241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OBJETIVO: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TextBox 5"/>
          <p:cNvSpPr/>
          <p:nvPr/>
        </p:nvSpPr>
        <p:spPr>
          <a:xfrm>
            <a:off x="4072680" y="2230560"/>
            <a:ext cx="14214960" cy="62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  <a:tabLst>
                <a:tab algn="l" pos="0"/>
              </a:tabLst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CODIFICACION EN PYTHON DE HUNDIR LA FLOTA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TextBox 6"/>
          <p:cNvSpPr/>
          <p:nvPr/>
        </p:nvSpPr>
        <p:spPr>
          <a:xfrm>
            <a:off x="848160" y="3200400"/>
            <a:ext cx="261036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MOTIVO: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TextBox 7"/>
          <p:cNvSpPr/>
          <p:nvPr/>
        </p:nvSpPr>
        <p:spPr>
          <a:xfrm>
            <a:off x="4370040" y="3296160"/>
            <a:ext cx="1327140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371"/>
              </a:lnSpc>
              <a:tabLst>
                <a:tab algn="l" pos="0"/>
              </a:tabLst>
            </a:pPr>
            <a:r>
              <a:rPr b="0" lang="en-US" sz="3120" spc="-1" strike="noStrik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  <a:endParaRPr b="0" lang="es-ES" sz="31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Box 8"/>
          <p:cNvSpPr/>
          <p:nvPr/>
        </p:nvSpPr>
        <p:spPr>
          <a:xfrm>
            <a:off x="848160" y="4188960"/>
            <a:ext cx="289944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ALCANCE: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TextBox 9"/>
          <p:cNvSpPr/>
          <p:nvPr/>
        </p:nvSpPr>
        <p:spPr>
          <a:xfrm>
            <a:off x="4370040" y="4208040"/>
            <a:ext cx="13271400" cy="18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32"/>
              </a:lnSpc>
            </a:pPr>
            <a:r>
              <a:rPr b="0" lang="en-US" sz="3520" spc="-1" strike="noStrike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  <a:endParaRPr b="0" lang="es-ES" sz="35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TextBox 10"/>
          <p:cNvSpPr/>
          <p:nvPr/>
        </p:nvSpPr>
        <p:spPr>
          <a:xfrm>
            <a:off x="848160" y="6597360"/>
            <a:ext cx="429192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0a200b"/>
                </a:solidFill>
                <a:latin typeface="Disket Mono Bold"/>
              </a:rPr>
              <a:t>METODOLOGIA: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Box 11"/>
          <p:cNvSpPr/>
          <p:nvPr/>
        </p:nvSpPr>
        <p:spPr>
          <a:xfrm>
            <a:off x="5842440" y="6607080"/>
            <a:ext cx="1179900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352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0a200b"/>
                </a:solidFill>
                <a:latin typeface="Disket Mono Bold"/>
              </a:rPr>
              <a:t>PROGRAMACIÓN ORIENTADA A OBJETOS</a:t>
            </a:r>
            <a:endParaRPr b="0" lang="es-ES" sz="38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TextBox 12"/>
          <p:cNvSpPr/>
          <p:nvPr/>
        </p:nvSpPr>
        <p:spPr>
          <a:xfrm>
            <a:off x="848160" y="7586280"/>
            <a:ext cx="412128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4dee52"/>
                </a:solidFill>
                <a:latin typeface="Disket Mono Bold"/>
              </a:rPr>
              <a:t>REQUERIDOR: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Box 13"/>
          <p:cNvSpPr/>
          <p:nvPr/>
        </p:nvSpPr>
        <p:spPr>
          <a:xfrm>
            <a:off x="5842440" y="7586280"/>
            <a:ext cx="1179900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30"/>
              </a:lnSpc>
              <a:tabLst>
                <a:tab algn="l" pos="0"/>
              </a:tabLst>
            </a:pPr>
            <a:r>
              <a:rPr b="0" lang="en-US" sz="4020" spc="-1" strike="noStrike">
                <a:solidFill>
                  <a:srgbClr val="4dee52"/>
                </a:solidFill>
                <a:latin typeface="Disket Mono Bold"/>
              </a:rPr>
              <a:t>THE BRIDGE</a:t>
            </a:r>
            <a:endParaRPr b="0" lang="es-ES" sz="402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 2"/>
          <p:cNvSpPr/>
          <p:nvPr/>
        </p:nvSpPr>
        <p:spPr>
          <a:xfrm>
            <a:off x="0" y="-571320"/>
            <a:ext cx="18287640" cy="125125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2512520"/>
              <a:gd name="textAreaBottom" fmla="*/ 12512880 h 12512520"/>
            </a:gdLst>
            <a:ahLst/>
            <a:rect l="textAreaLeft" t="textAreaTop" r="textAreaRight" b="textAreaBottom"/>
            <a:pathLst>
              <a:path w="18288000" h="12512842">
                <a:moveTo>
                  <a:pt x="0" y="0"/>
                </a:moveTo>
                <a:lnTo>
                  <a:pt x="18288000" y="0"/>
                </a:lnTo>
                <a:lnTo>
                  <a:pt x="18288000" y="12512843"/>
                </a:lnTo>
                <a:lnTo>
                  <a:pt x="0" y="125128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Freeform 3"/>
          <p:cNvSpPr/>
          <p:nvPr/>
        </p:nvSpPr>
        <p:spPr>
          <a:xfrm>
            <a:off x="3011760" y="1155600"/>
            <a:ext cx="12264120" cy="9131040"/>
          </a:xfrm>
          <a:custGeom>
            <a:avLst/>
            <a:gdLst>
              <a:gd name="textAreaLeft" fmla="*/ 0 w 12264120"/>
              <a:gd name="textAreaRight" fmla="*/ 12264480 w 12264120"/>
              <a:gd name="textAreaTop" fmla="*/ 0 h 9131040"/>
              <a:gd name="textAreaBottom" fmla="*/ 9131400 h 9131040"/>
            </a:gdLst>
            <a:ahLst/>
            <a:rect l="textAreaLeft" t="textAreaTop" r="textAreaRight" b="textAreaBottom"/>
            <a:pathLst>
              <a:path w="12264311" h="9131249">
                <a:moveTo>
                  <a:pt x="0" y="0"/>
                </a:moveTo>
                <a:lnTo>
                  <a:pt x="12264312" y="0"/>
                </a:lnTo>
                <a:lnTo>
                  <a:pt x="12264312" y="9131249"/>
                </a:lnTo>
                <a:lnTo>
                  <a:pt x="0" y="91312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Freeform 4"/>
          <p:cNvSpPr/>
          <p:nvPr/>
        </p:nvSpPr>
        <p:spPr>
          <a:xfrm>
            <a:off x="3859920" y="1852920"/>
            <a:ext cx="10567800" cy="7925760"/>
          </a:xfrm>
          <a:custGeom>
            <a:avLst/>
            <a:gdLst>
              <a:gd name="textAreaLeft" fmla="*/ 0 w 10567800"/>
              <a:gd name="textAreaRight" fmla="*/ 10568160 w 10567800"/>
              <a:gd name="textAreaTop" fmla="*/ 0 h 7925760"/>
              <a:gd name="textAreaBottom" fmla="*/ 7926120 h 7925760"/>
            </a:gdLst>
            <a:ahLst/>
            <a:rect l="textAreaLeft" t="textAreaTop" r="textAreaRight" b="textAreaBottom"/>
            <a:pathLst>
              <a:path w="10568158" h="7926119">
                <a:moveTo>
                  <a:pt x="0" y="0"/>
                </a:moveTo>
                <a:lnTo>
                  <a:pt x="10568158" y="0"/>
                </a:lnTo>
                <a:lnTo>
                  <a:pt x="10568158" y="7926119"/>
                </a:lnTo>
                <a:lnTo>
                  <a:pt x="0" y="79261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76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5"/>
          <p:cNvSpPr/>
          <p:nvPr/>
        </p:nvSpPr>
        <p:spPr>
          <a:xfrm>
            <a:off x="4741920" y="217800"/>
            <a:ext cx="8803800" cy="96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91"/>
              </a:lnSpc>
              <a:tabLst>
                <a:tab algn="l" pos="0"/>
              </a:tabLst>
            </a:pPr>
            <a:r>
              <a:rPr b="0" lang="en-US" sz="5420" spc="-1" strike="noStrike">
                <a:solidFill>
                  <a:srgbClr val="4dee52"/>
                </a:solidFill>
                <a:latin typeface="Disket Mono Bold"/>
              </a:rPr>
              <a:t>DIAGRAMA DE FLUJO</a:t>
            </a:r>
            <a:endParaRPr b="0" lang="es-ES" sz="542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2"/>
          <p:cNvSpPr/>
          <p:nvPr/>
        </p:nvSpPr>
        <p:spPr>
          <a:xfrm>
            <a:off x="-858960" y="-2430720"/>
            <a:ext cx="20005560" cy="13687920"/>
          </a:xfrm>
          <a:custGeom>
            <a:avLst/>
            <a:gdLst>
              <a:gd name="textAreaLeft" fmla="*/ 0 w 20005560"/>
              <a:gd name="textAreaRight" fmla="*/ 20005920 w 20005560"/>
              <a:gd name="textAreaTop" fmla="*/ 0 h 13687920"/>
              <a:gd name="textAreaBottom" fmla="*/ 13688280 h 13687920"/>
            </a:gdLst>
            <a:ahLst/>
            <a:rect l="textAreaLeft" t="textAreaTop" r="textAreaRight" b="textAreaBottom"/>
            <a:pathLst>
              <a:path w="20006012" h="13688324">
                <a:moveTo>
                  <a:pt x="0" y="0"/>
                </a:moveTo>
                <a:lnTo>
                  <a:pt x="20006012" y="0"/>
                </a:lnTo>
                <a:lnTo>
                  <a:pt x="20006012" y="13688324"/>
                </a:lnTo>
                <a:lnTo>
                  <a:pt x="0" y="136883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5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3"/>
          <p:cNvSpPr/>
          <p:nvPr/>
        </p:nvSpPr>
        <p:spPr>
          <a:xfrm>
            <a:off x="3144240" y="3046680"/>
            <a:ext cx="11999160" cy="27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800"/>
              </a:lnSpc>
              <a:tabLst>
                <a:tab algn="l" pos="0"/>
              </a:tabLst>
            </a:pPr>
            <a:r>
              <a:rPr b="0" lang="en-US" sz="7719" spc="-1" strike="noStrike">
                <a:solidFill>
                  <a:srgbClr val="4dee52"/>
                </a:solidFill>
                <a:latin typeface="Disket Mono Bold"/>
              </a:rPr>
              <a:t>GRACIAS POR SU ATENCIÓN</a:t>
            </a:r>
            <a:endParaRPr b="0" lang="es-ES" sz="7719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LibreOffice/24.2.5.2$Windows_X86_64 LibreOffice_project/bffef4ea93e59bebbeaf7f431bb02b1a39ee8a59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DAGJJ-OjsAE</dc:identifier>
  <dc:language>en-US</dc:language>
  <cp:lastModifiedBy>Lander</cp:lastModifiedBy>
  <dcterms:modified xsi:type="dcterms:W3CDTF">2024-08-21T20:32:56Z</dcterms:modified>
  <cp:revision>3</cp:revision>
  <dc:subject/>
  <dc:title>hundir la flota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